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78553"/>
  </p:normalViewPr>
  <p:slideViewPr>
    <p:cSldViewPr snapToGrid="0">
      <p:cViewPr>
        <p:scale>
          <a:sx n="84" d="100"/>
          <a:sy n="84" d="100"/>
        </p:scale>
        <p:origin x="18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D0BE3-67E7-A944-8627-D96D77F69024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F5C4C-00F8-F543-841C-E4F95A57F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Raw data difficulty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Pf2 to identify components that represent X in a compressed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regression using the weight of each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even use linear regression model without, e.g., averaging due to varying number of predictors</a:t>
            </a:r>
          </a:p>
          <a:p>
            <a:endParaRPr lang="en-US" dirty="0"/>
          </a:p>
          <a:p>
            <a:r>
              <a:rPr lang="en-US" dirty="0"/>
              <a:t>Groups of samples isn’t even quite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F5C4C-00F8-F543-841C-E4F95A57F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F5C4C-00F8-F543-841C-E4F95A57FF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1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F5C4C-00F8-F543-841C-E4F95A57FF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4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F5C4C-00F8-F543-841C-E4F95A57FF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1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Bunch of immunoglobulin genes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 FACTOR 0</a:t>
            </a:r>
          </a:p>
          <a:p>
            <a:pPr marL="171450" indent="-171450">
              <a:buFontTx/>
              <a:buChar char="-"/>
            </a:pPr>
            <a:r>
              <a:rPr lang="en-US" dirty="0"/>
              <a:t>MT2A is oxidative stress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MAFB: This gene is involved in lineage-specific hematopoiesis. Upregulation might affect immune cell development and function.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RETN: </a:t>
            </a:r>
            <a:r>
              <a:rPr lang="en-US" dirty="0" err="1"/>
              <a:t>Resistin</a:t>
            </a:r>
            <a:r>
              <a:rPr lang="en-US" dirty="0"/>
              <a:t> is associated with inflammation. Decreased expression might indicate a less severe inflammatory response</a:t>
            </a:r>
          </a:p>
          <a:p>
            <a:pPr marL="171450" indent="-171450">
              <a:buFontTx/>
              <a:buChar char="-"/>
            </a:pPr>
            <a:r>
              <a:rPr lang="en-US" dirty="0"/>
              <a:t>BRI3 (+1): Function not well characterized, but it's involved in TNF-induced cell death. Upregulation might be associated with increased cell death.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IL1RN (-1): Interleukin 1 receptor antagonist. Decreased expression might lead to uncontrolled inflammation.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GENE FACTOR 1</a:t>
            </a:r>
          </a:p>
          <a:p>
            <a:pPr marL="171450" indent="-171450">
              <a:buFontTx/>
              <a:buChar char="-"/>
            </a:pPr>
            <a:r>
              <a:rPr lang="en-US" dirty="0"/>
              <a:t>MTRNR2L8 (-1): A humanin-like protein. Decreased expression might reduce cellular stress response capabilities, potentially affecting cell survival in pneumonia.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PCBP2 (-1): Poly(</a:t>
            </a:r>
            <a:r>
              <a:rPr lang="en-US" dirty="0" err="1"/>
              <a:t>rC</a:t>
            </a:r>
            <a:r>
              <a:rPr lang="en-US" dirty="0"/>
              <a:t>)-binding protein 2, involved in mRNA stabilization. Downregulation might disrupt normal gene expression regulation, potentially affecting the overall cellular response to infection.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IGKV1-27 (-1): An immunoglobulin kappa variable gene. Decreased expression might indicate a less effective antibody response, potentially compromising the adaptive immune response to pneumonia.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IGHV1-46 (-1): An immunoglobulin heavy chain variable gene. Downregulation might suggest a reduced antibody response, possibly leading to less effective pathogen clearance.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IFI27 (-1): Interferon alpha-inducible protein 27. Reduced expression might indicate a weakened antiviral response, which could be relevant if viral pneumonia is involved. </a:t>
            </a:r>
          </a:p>
          <a:p>
            <a:pPr marL="171450" indent="-171450">
              <a:buFontTx/>
              <a:buChar char="-"/>
            </a:pPr>
            <a:r>
              <a:rPr lang="en-US" dirty="0"/>
              <a:t>CDV3 (+1): Function not well characterized. Its upregulation in association with mortality risk suggests it may play a role in the disease process, but the specific mechanism is unclear.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LMNA (+1): Lamin A/C, involved in nuclear stability. Increased expression might indicate cellular stress or altered nuclear function, potentially reflecting more severe cellular damage.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GZMA (-1): Granzyme A, involved in cytotoxic T cell-mediated apoptosis. Decreased expression might indicate reduced T cell activity, potentially compromising the cellular immune response.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SPP1 (+1): </a:t>
            </a:r>
            <a:r>
              <a:rPr lang="en-US" dirty="0" err="1"/>
              <a:t>Osteopontin</a:t>
            </a:r>
            <a:r>
              <a:rPr lang="en-US" dirty="0"/>
              <a:t>, involved in inflammation and immune regulation. Upregulation might indicate increased inflammation, potentially contributing to lung damage.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MTRNR2L12 (-1): Another humanin-like protein. Decreased expression might affect cellular stress response, potentially reducing cell survival under stress conditions.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F5C4C-00F8-F543-841C-E4F95A57FF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4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5F039-CFAD-B235-D3F3-C519DF3E8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C3879F-3B43-2130-849F-ED9A609B6E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C63F1-3A61-382A-BF91-4A60B70C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038CC-781D-DEC4-9651-44C58E45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A9BB8-5E5C-F7BD-B769-5018A1A9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8795-298C-BABD-6922-384A5FF9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3A501-69DD-2675-20A6-91C50F1F8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E8104-4801-FABF-1CB1-D4B1D66D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0DDF-2732-70FF-0F5B-6DDDFBA5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E2860-ACE6-6E0E-1DF5-FBDBAC54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4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E946DA-8147-14FB-6993-0CB29C3E6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19F1E-09CA-3D61-F49F-8C9BBB64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99D77-2E1C-0FD3-499B-0333C084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10923-FC06-BB28-F1BC-2A88129E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700F-F1CC-4C72-06AD-B3CBA14C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2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7568-F3C2-38DE-F1EC-257FB14C5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4C4A-A3D6-FDAA-516D-E50043C4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F8F2-B208-FCFE-40F6-740C8734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DAAD-63ED-5837-26CC-CF4962A7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0B2BF-2599-89FF-6438-C3054D9F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7F89-26BC-77BD-A26F-BD7D2F30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50FCB-F7C0-EFDB-2F9B-9C254C1E7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FDBE8-0801-3D15-DB0D-C8AC73B8A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3844-414C-FCF7-6399-A2FE3791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F123-AB96-8C22-8EA0-3E20411E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F94A-A535-F0F5-FE05-5F539511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31BE6-1DF4-8864-3934-D47E6B63A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1B195-9B19-87C7-031B-08D34B377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93BF0-82BF-D78F-8D98-6C9B0A92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6E0ED-D718-68F1-90F0-55678862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F1595-B5E0-9DEE-D32B-DB13C2FD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4E80-30DE-9780-9F03-83EDF305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EC3A5-8856-FB83-BCC7-C5254DEB9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9CB2D-0B27-777C-587F-7E40B9BA8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29018-B659-05CE-72AE-E376373DC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44A33-C5DB-17CD-3FBC-9D70169E17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EF54E2-62AA-16F8-0D06-5B759A00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8EBFF-01D9-86C0-9ABD-D543DE4F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93F38-C748-4D61-99A5-707E11AF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61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1B64-4F03-939A-39EA-3E5BA03B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CB4D9-6E85-C5A5-38AD-2956004C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0620D-1D56-E4AA-64B6-140B47DC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63CE1-EB43-44C5-0A13-3FE4171F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7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3FFF7-8B10-6F54-50FC-24C3AC12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5AF37-48D4-8267-FAA3-3CF48D0F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D03F2-FA53-5288-2EE9-9FD1BA75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8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2032-1988-58FC-A02A-ABB70EA9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1284-17B1-50E4-5B33-E8D7961DD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04AD-FA88-E466-C9C8-791829AAF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BF92E-4977-709F-F2C0-9FC4F0F6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0FA3A-16E4-5990-AD49-13E18E5F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F99BA-6123-3174-9284-8F5574AC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C239-F80C-EA0B-88E5-FF99CC1B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9011C0-8990-2E6D-4F8A-D31633EFFB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9014-306E-7B64-1415-FE4AF8BB8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B9C4A-E8CD-3FF2-27FC-6ECCA1A1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EE40E-5937-8CE9-49CE-0CCC80FF6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43D36-6659-AB0A-2107-7E970B63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717AB-4EB8-B502-C38A-64D12254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FEB3B-0219-3F3E-47B8-95904523A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9A1BB-35E8-C9E4-F5AF-F7B79A48F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393A-F79F-004F-9EA5-F269E3DAF185}" type="datetimeFigureOut">
              <a:rPr lang="en-US" smtClean="0"/>
              <a:t>7/2/24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3E51-6F68-B1C2-BF64-3E5C3C072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92810-9F90-3C48-4CF1-D7836A851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BC763-3119-1740-A713-476C90F717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64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9A41-0A60-6C4B-9EE5-9826CC8BC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 regression (PF2R)</a:t>
            </a:r>
          </a:p>
        </p:txBody>
      </p:sp>
    </p:spTree>
    <p:extLst>
      <p:ext uri="{BB962C8B-B14F-4D97-AF65-F5344CB8AC3E}">
        <p14:creationId xmlns:p14="http://schemas.microsoft.com/office/powerpoint/2010/main" val="102940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0B8B-A3E0-BFD3-6F13-ECB07DCD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305"/>
            <a:ext cx="10515600" cy="909497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PF2R - Math</a:t>
            </a:r>
          </a:p>
        </p:txBody>
      </p:sp>
      <p:pic>
        <p:nvPicPr>
          <p:cNvPr id="7" name="Picture 6" descr="A screenshot of a whiteboard with mathematical equations&#10;&#10;Description automatically generated">
            <a:extLst>
              <a:ext uri="{FF2B5EF4-FFF2-40B4-BE49-F238E27FC236}">
                <a16:creationId xmlns:a16="http://schemas.microsoft.com/office/drawing/2014/main" id="{43B1065C-C9B9-CD20-FCAD-AB39648673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" t="7506" r="2956" b="13114"/>
          <a:stretch/>
        </p:blipFill>
        <p:spPr>
          <a:xfrm>
            <a:off x="1391477" y="993912"/>
            <a:ext cx="9308610" cy="58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4C05-08EE-0B96-D7DD-1B11626F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8" y="0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Regularization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723AF-1E30-96B6-0E0A-BB37F462B24B}"/>
              </a:ext>
            </a:extLst>
          </p:cNvPr>
          <p:cNvSpPr txBox="1"/>
          <p:nvPr/>
        </p:nvSpPr>
        <p:spPr>
          <a:xfrm>
            <a:off x="251789" y="4691270"/>
            <a:ext cx="5035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One issue is that K &gt; I, and thus the CP regression problem is ill-conditioned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Regularizing </a:t>
            </a:r>
            <a:r>
              <a:rPr lang="en-US" dirty="0" err="1">
                <a:latin typeface="Aptos Display" panose="020B0004020202020204" pitchFamily="34" charset="0"/>
              </a:rPr>
              <a:t>W</a:t>
            </a:r>
            <a:r>
              <a:rPr lang="en-US" baseline="-25000" dirty="0" err="1">
                <a:latin typeface="Aptos Display" panose="020B0004020202020204" pitchFamily="34" charset="0"/>
              </a:rPr>
              <a:t>k</a:t>
            </a:r>
            <a:r>
              <a:rPr lang="en-US" dirty="0">
                <a:latin typeface="Aptos Display" panose="020B0004020202020204" pitchFamily="34" charset="0"/>
              </a:rPr>
              <a:t> may help with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L1 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L2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L1 + L2 (Elastic net)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B48BD5-C67B-E7A6-DE16-821B8F1F4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6" b="30173"/>
          <a:stretch/>
        </p:blipFill>
        <p:spPr>
          <a:xfrm>
            <a:off x="-51712" y="1004047"/>
            <a:ext cx="12393388" cy="35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8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whiteboard&#10;&#10;Description automatically generated">
            <a:extLst>
              <a:ext uri="{FF2B5EF4-FFF2-40B4-BE49-F238E27FC236}">
                <a16:creationId xmlns:a16="http://schemas.microsoft.com/office/drawing/2014/main" id="{EE7C457C-9B19-6742-CDE7-00DD53E89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86" r="13642" b="9485"/>
          <a:stretch/>
        </p:blipFill>
        <p:spPr>
          <a:xfrm>
            <a:off x="0" y="566596"/>
            <a:ext cx="8048874" cy="572424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C0601E-090F-9EF1-87C8-2B82CC1ABF41}"/>
              </a:ext>
            </a:extLst>
          </p:cNvPr>
          <p:cNvSpPr txBox="1">
            <a:spLocks/>
          </p:cNvSpPr>
          <p:nvPr/>
        </p:nvSpPr>
        <p:spPr>
          <a:xfrm>
            <a:off x="165528" y="-11575"/>
            <a:ext cx="10515600" cy="729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ptos Display" panose="020B0004020202020204" pitchFamily="34" charset="0"/>
              </a:rPr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0954C-318F-C814-57E9-C6AC3C915750}"/>
              </a:ext>
            </a:extLst>
          </p:cNvPr>
          <p:cNvSpPr txBox="1"/>
          <p:nvPr/>
        </p:nvSpPr>
        <p:spPr>
          <a:xfrm>
            <a:off x="8418285" y="1658703"/>
            <a:ext cx="3003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We can add regularization to encourage </a:t>
            </a:r>
            <a:r>
              <a:rPr lang="en-US" dirty="0" err="1">
                <a:latin typeface="Aptos Display" panose="020B0004020202020204" pitchFamily="34" charset="0"/>
              </a:rPr>
              <a:t>M</a:t>
            </a:r>
            <a:r>
              <a:rPr lang="en-US" baseline="-25000" dirty="0" err="1">
                <a:latin typeface="Aptos Display" panose="020B0004020202020204" pitchFamily="34" charset="0"/>
              </a:rPr>
              <a:t>s</a:t>
            </a:r>
            <a:r>
              <a:rPr lang="en-US" dirty="0">
                <a:latin typeface="Aptos Display" panose="020B0004020202020204" pitchFamily="34" charset="0"/>
              </a:rPr>
              <a:t> to get bigger (more sparse weighting of cells) or smaller (less sparse) depending on the problem</a:t>
            </a:r>
          </a:p>
        </p:txBody>
      </p:sp>
    </p:spTree>
    <p:extLst>
      <p:ext uri="{BB962C8B-B14F-4D97-AF65-F5344CB8AC3E}">
        <p14:creationId xmlns:p14="http://schemas.microsoft.com/office/powerpoint/2010/main" val="56437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0BF9-B671-2A6F-8267-16E66AF3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8340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11272-93F2-0E51-F616-4029821D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133" y="7926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Optimize all parameters at once with LBFGS in </a:t>
            </a:r>
            <a:r>
              <a:rPr lang="en-US" dirty="0" err="1">
                <a:latin typeface="Aptos Display" panose="020B0004020202020204" pitchFamily="34" charset="0"/>
              </a:rPr>
              <a:t>pytorch</a:t>
            </a:r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Using strong </a:t>
            </a:r>
            <a:r>
              <a:rPr lang="en-US" dirty="0" err="1">
                <a:latin typeface="Aptos Display" panose="020B0004020202020204" pitchFamily="34" charset="0"/>
              </a:rPr>
              <a:t>wolfe</a:t>
            </a:r>
            <a:r>
              <a:rPr lang="en-US" dirty="0">
                <a:latin typeface="Aptos Display" panose="020B0004020202020204" pitchFamily="34" charset="0"/>
              </a:rPr>
              <a:t> line search conditions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ptos Display" panose="020B0004020202020204" pitchFamily="34" charset="0"/>
              </a:rPr>
              <a:t>Originally, I came up with an alternating scheme to optimize M and the other parameters separately but doing them all at once works better.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729DED-DE8E-1BFE-3521-4116C4B5A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6" b="30173"/>
          <a:stretch/>
        </p:blipFill>
        <p:spPr>
          <a:xfrm>
            <a:off x="-1" y="3209365"/>
            <a:ext cx="12375231" cy="35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06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4B18-7CB5-13DE-ED43-D53F6936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34A7D-6619-098A-FC76-956C1E0B0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Synthetic testing</a:t>
            </a: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Come talk to me later if you want to know more</a:t>
            </a:r>
          </a:p>
          <a:p>
            <a:pPr marL="457200" lvl="1" indent="0">
              <a:buNone/>
            </a:pPr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PF2R predicts lupus status with a mean ROC AUC of 0.95</a:t>
            </a:r>
          </a:p>
          <a:p>
            <a:r>
              <a:rPr lang="en-US" dirty="0">
                <a:latin typeface="Aptos Display" panose="020B0004020202020204" pitchFamily="34" charset="0"/>
              </a:rPr>
              <a:t>PF2R predicts all-cause pneumonia mortality with a mean ROC AUC of 0.803</a:t>
            </a:r>
          </a:p>
          <a:p>
            <a:r>
              <a:rPr lang="en-US" dirty="0">
                <a:latin typeface="Aptos Display" panose="020B0004020202020204" pitchFamily="34" charset="0"/>
              </a:rPr>
              <a:t>PF2R predicts COVID-19 pneumonia mortality with a mean ROC AUC of 0.843</a:t>
            </a:r>
          </a:p>
        </p:txBody>
      </p:sp>
    </p:spTree>
    <p:extLst>
      <p:ext uri="{BB962C8B-B14F-4D97-AF65-F5344CB8AC3E}">
        <p14:creationId xmlns:p14="http://schemas.microsoft.com/office/powerpoint/2010/main" val="18258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B7CEB1-87CA-ADE3-C55D-911A7F3C8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51" y="346121"/>
            <a:ext cx="5236537" cy="3318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47C01-F4F2-2523-1146-9AA3D451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393" y="3519465"/>
            <a:ext cx="5124906" cy="32481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05A4EB-9C13-5E5E-343E-301778B35FD5}"/>
              </a:ext>
            </a:extLst>
          </p:cNvPr>
          <p:cNvSpPr txBox="1"/>
          <p:nvPr/>
        </p:nvSpPr>
        <p:spPr>
          <a:xfrm>
            <a:off x="0" y="-71250"/>
            <a:ext cx="5313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ptos Display" panose="020B0004020202020204" pitchFamily="34" charset="0"/>
              </a:rPr>
              <a:t>Predicting all-cause pneumonia mortality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D4AC57-D49E-BCA5-2BD4-491AE2658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627" y="357269"/>
            <a:ext cx="5153231" cy="3197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DC664-B0E2-8C01-8872-759E70A74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176" y="3589228"/>
            <a:ext cx="5192525" cy="32508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8EC98D-EB85-DE8C-B0A3-EB2375180373}"/>
              </a:ext>
            </a:extLst>
          </p:cNvPr>
          <p:cNvSpPr txBox="1"/>
          <p:nvPr/>
        </p:nvSpPr>
        <p:spPr>
          <a:xfrm>
            <a:off x="-1" y="852163"/>
            <a:ext cx="2280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ROC AUC (10-fold): 0.791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Cell state factors are forced to be diagonal, so gene factor </a:t>
            </a:r>
            <a:r>
              <a:rPr lang="en-US" dirty="0" err="1">
                <a:latin typeface="Aptos Display" panose="020B0004020202020204" pitchFamily="34" charset="0"/>
              </a:rPr>
              <a:t>i</a:t>
            </a:r>
            <a:r>
              <a:rPr lang="en-US" dirty="0">
                <a:latin typeface="Aptos Display" panose="020B0004020202020204" pitchFamily="34" charset="0"/>
              </a:rPr>
              <a:t> only operates on the expression for cell state </a:t>
            </a:r>
            <a:r>
              <a:rPr lang="en-US" dirty="0" err="1">
                <a:latin typeface="Aptos Display" panose="020B0004020202020204" pitchFamily="34" charset="0"/>
              </a:rPr>
              <a:t>i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0B00F8-91C2-97CD-C39A-60D95DDAA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280" y="647699"/>
            <a:ext cx="6893560" cy="56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416A-2C2B-05CB-E077-EBB8CA4C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0C72-84DC-1E9C-1325-9CFF8E43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D342E-4C7D-ED45-25F9-C126DA3B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59746"/>
            <a:ext cx="9841430" cy="6819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EEDBC-4FC4-40E8-8F03-BE7DDE27C718}"/>
              </a:ext>
            </a:extLst>
          </p:cNvPr>
          <p:cNvSpPr txBox="1"/>
          <p:nvPr/>
        </p:nvSpPr>
        <p:spPr>
          <a:xfrm>
            <a:off x="5058888" y="6488668"/>
            <a:ext cx="228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Gini index: 0.995</a:t>
            </a:r>
          </a:p>
        </p:txBody>
      </p:sp>
    </p:spTree>
    <p:extLst>
      <p:ext uri="{BB962C8B-B14F-4D97-AF65-F5344CB8AC3E}">
        <p14:creationId xmlns:p14="http://schemas.microsoft.com/office/powerpoint/2010/main" val="410044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CA01-F7BD-09F3-18CF-0916A8BB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0329-57C7-2570-1C1D-FA5BA51BB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Hyperparameter tuning is very difficult right now. There might be a better way to do this.</a:t>
            </a:r>
          </a:p>
          <a:p>
            <a:r>
              <a:rPr lang="en-US" dirty="0">
                <a:latin typeface="Aptos Display" panose="020B0004020202020204" pitchFamily="34" charset="0"/>
              </a:rPr>
              <a:t>Better visualization strategies:</a:t>
            </a:r>
          </a:p>
          <a:p>
            <a:pPr lvl="1"/>
            <a:r>
              <a:rPr lang="en-US" dirty="0">
                <a:latin typeface="Aptos Display" panose="020B0004020202020204" pitchFamily="34" charset="0"/>
              </a:rPr>
              <a:t>Plotting cell states on UMAP.</a:t>
            </a:r>
          </a:p>
        </p:txBody>
      </p:sp>
    </p:spTree>
    <p:extLst>
      <p:ext uri="{BB962C8B-B14F-4D97-AF65-F5344CB8AC3E}">
        <p14:creationId xmlns:p14="http://schemas.microsoft.com/office/powerpoint/2010/main" val="235419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8563-7FF3-C30E-4ED0-FC431CE3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Parafac2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E2FED6-EF4F-1772-56A8-D0EF5185D28E}"/>
              </a:ext>
            </a:extLst>
          </p:cNvPr>
          <p:cNvSpPr txBox="1"/>
          <p:nvPr/>
        </p:nvSpPr>
        <p:spPr>
          <a:xfrm>
            <a:off x="876300" y="1473200"/>
            <a:ext cx="52831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Consider a </a:t>
            </a:r>
            <a:r>
              <a:rPr lang="en-US" dirty="0" err="1">
                <a:latin typeface="Aptos Display" panose="020B0004020202020204" pitchFamily="34" charset="0"/>
              </a:rPr>
              <a:t>scRNA</a:t>
            </a:r>
            <a:r>
              <a:rPr lang="en-US" dirty="0">
                <a:latin typeface="Aptos Display" panose="020B0004020202020204" pitchFamily="34" charset="0"/>
              </a:rPr>
              <a:t> dataset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Parafac2 (Pf2) seeks to reconstruct X as a sum of components.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In the same spirit as principal components analysis (PCA) or </a:t>
            </a:r>
            <a:r>
              <a:rPr lang="en-US" dirty="0" err="1">
                <a:latin typeface="Aptos Display" panose="020B0004020202020204" pitchFamily="34" charset="0"/>
              </a:rPr>
              <a:t>parafac</a:t>
            </a:r>
            <a:r>
              <a:rPr lang="en-US" dirty="0">
                <a:latin typeface="Aptos Display" panose="020B00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Represents X with fewer dimensions than the original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Each component often represents a real biological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These components greatly simplify interpretation.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Pf2 is unsupervised, meaning it takes in no other information about X – only the gene expression quantities – and seeks to learn patterns that explain this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3EBAAF-7057-A84F-153E-E8C35FDA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444" y="190004"/>
            <a:ext cx="6134555" cy="66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694F55-097A-26BA-F17A-27286C4F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75" y="602562"/>
            <a:ext cx="5826826" cy="6231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DE939B-79EC-35E6-D77B-91E54D633FC9}"/>
              </a:ext>
            </a:extLst>
          </p:cNvPr>
          <p:cNvSpPr txBox="1"/>
          <p:nvPr/>
        </p:nvSpPr>
        <p:spPr>
          <a:xfrm>
            <a:off x="838200" y="1203743"/>
            <a:ext cx="6096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In many cases, we want to specifically know what the differences in X are between two groups (e.g., sick vs healthy). 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Approaches: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Examine raw data directly.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Correlations between average gene expression and response variable (y).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Linear regression on average gene expression.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Run pf2 </a:t>
            </a:r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 linear regression on pf2 results.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Advantages over raw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Eliminates noise / reduces overfitting.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Reduces dimensionality, stabilizes regression coefficients.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Addresses collinearity in individual gene quantities.</a:t>
            </a:r>
          </a:p>
          <a:p>
            <a:endParaRPr lang="en-US" dirty="0">
              <a:latin typeface="Aptos Display" panose="020B0004020202020204" pitchFamily="34" charset="0"/>
              <a:sym typeface="Wingdings" pitchFamily="2" charset="2"/>
            </a:endParaRPr>
          </a:p>
          <a:p>
            <a:r>
              <a:rPr lang="en-US" dirty="0">
                <a:latin typeface="Aptos Display" panose="020B0004020202020204" pitchFamily="34" charset="0"/>
                <a:sym typeface="Wingdings" pitchFamily="2" charset="2"/>
              </a:rPr>
              <a:t>However, there is no guarantee that the most prominent patterns of gene expression in X are also relevant to y, in which case running linear regression on the pf2 results is limited.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58563-7FF3-C30E-4ED0-FC431CE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341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 for explaining differences between groups of samples</a:t>
            </a:r>
          </a:p>
        </p:txBody>
      </p:sp>
    </p:spTree>
    <p:extLst>
      <p:ext uri="{BB962C8B-B14F-4D97-AF65-F5344CB8AC3E}">
        <p14:creationId xmlns:p14="http://schemas.microsoft.com/office/powerpoint/2010/main" val="11379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9AD9A0-BB9C-AE90-8129-B2B3D0D54653}"/>
              </a:ext>
            </a:extLst>
          </p:cNvPr>
          <p:cNvSpPr txBox="1"/>
          <p:nvPr/>
        </p:nvSpPr>
        <p:spPr>
          <a:xfrm>
            <a:off x="838200" y="192418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ptos Display" panose="020B0004020202020204" pitchFamily="34" charset="0"/>
              </a:rPr>
              <a:t>Ideally, we want a way to automatically construct simplified “components” in X that are directly relevant to y.</a:t>
            </a:r>
          </a:p>
          <a:p>
            <a:endParaRPr lang="en-US" dirty="0">
              <a:latin typeface="Aptos Display" panose="020B0004020202020204" pitchFamily="34" charset="0"/>
            </a:endParaRPr>
          </a:p>
          <a:p>
            <a:r>
              <a:rPr lang="en-US" dirty="0">
                <a:latin typeface="Aptos Display" panose="020B0004020202020204" pitchFamily="34" charset="0"/>
              </a:rPr>
              <a:t>One analogy for our situation is: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We have found a type of principal components analysis (PCA) for </a:t>
            </a:r>
            <a:r>
              <a:rPr lang="en-US" dirty="0" err="1">
                <a:latin typeface="Aptos Display" panose="020B0004020202020204" pitchFamily="34" charset="0"/>
              </a:rPr>
              <a:t>scRNA</a:t>
            </a:r>
            <a:r>
              <a:rPr lang="en-US" dirty="0">
                <a:latin typeface="Aptos Display" panose="020B0004020202020204" pitchFamily="34" charset="0"/>
              </a:rPr>
              <a:t>-type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Now we want a type of partial least squares regression (PLSR) for </a:t>
            </a:r>
            <a:r>
              <a:rPr lang="en-US" dirty="0" err="1">
                <a:latin typeface="Aptos Display" panose="020B0004020202020204" pitchFamily="34" charset="0"/>
              </a:rPr>
              <a:t>scRNA</a:t>
            </a:r>
            <a:r>
              <a:rPr lang="en-US" dirty="0">
                <a:latin typeface="Aptos Display" panose="020B0004020202020204" pitchFamily="34" charset="0"/>
              </a:rPr>
              <a:t>-type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PLSR identifies components which maximize covariance with respect to response variable.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27F21-3D44-1301-6341-CD203D3C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75" y="650062"/>
            <a:ext cx="5826826" cy="6231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58563-7FF3-C30E-4ED0-FC431CE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540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 for explaining differences between groups of samples</a:t>
            </a:r>
          </a:p>
        </p:txBody>
      </p:sp>
    </p:spTree>
    <p:extLst>
      <p:ext uri="{BB962C8B-B14F-4D97-AF65-F5344CB8AC3E}">
        <p14:creationId xmlns:p14="http://schemas.microsoft.com/office/powerpoint/2010/main" val="58839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8563-7FF3-C30E-4ED0-FC431CE3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2888"/>
            <a:ext cx="10515600" cy="1325563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Preface – PF2</a:t>
            </a:r>
          </a:p>
        </p:txBody>
      </p:sp>
      <p:pic>
        <p:nvPicPr>
          <p:cNvPr id="7" name="Picture 6" descr="A diagram of a cube and a cube&#10;&#10;Description automatically generated">
            <a:extLst>
              <a:ext uri="{FF2B5EF4-FFF2-40B4-BE49-F238E27FC236}">
                <a16:creationId xmlns:a16="http://schemas.microsoft.com/office/drawing/2014/main" id="{2A69DC06-0593-9920-9772-EA6B0D2F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" y="2473815"/>
            <a:ext cx="12184700" cy="3432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3D1CD-D4EA-C296-9316-6968DFC0BBF1}"/>
              </a:ext>
            </a:extLst>
          </p:cNvPr>
          <p:cNvSpPr txBox="1"/>
          <p:nvPr/>
        </p:nvSpPr>
        <p:spPr>
          <a:xfrm>
            <a:off x="852055" y="80196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The unaligned nature of </a:t>
            </a:r>
            <a:r>
              <a:rPr lang="en-US" dirty="0" err="1">
                <a:latin typeface="Aptos Display" panose="020B0004020202020204" pitchFamily="34" charset="0"/>
              </a:rPr>
              <a:t>scRNA</a:t>
            </a:r>
            <a:r>
              <a:rPr lang="en-US" dirty="0">
                <a:latin typeface="Aptos Display" panose="020B0004020202020204" pitchFamily="34" charset="0"/>
              </a:rPr>
              <a:t> precludes the use of many tensor decomposition methods such as PARAFAC.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 Display" panose="020B0004020202020204" pitchFamily="34" charset="0"/>
              </a:rPr>
              <a:t>The PF2 direct fitting approach involves (1) fitting a set of matrices to transform each slice in X to a consistent shape (2) running PARAFAC on the resulting aligned tensor.</a:t>
            </a:r>
          </a:p>
        </p:txBody>
      </p:sp>
    </p:spTree>
    <p:extLst>
      <p:ext uri="{BB962C8B-B14F-4D97-AF65-F5344CB8AC3E}">
        <p14:creationId xmlns:p14="http://schemas.microsoft.com/office/powerpoint/2010/main" val="28349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E8602E-2151-38E4-C361-EFB588A76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091" b="28307"/>
          <a:stretch/>
        </p:blipFill>
        <p:spPr>
          <a:xfrm>
            <a:off x="213277" y="0"/>
            <a:ext cx="11312432" cy="3782299"/>
          </a:xfrm>
        </p:spPr>
      </p:pic>
      <p:pic>
        <p:nvPicPr>
          <p:cNvPr id="9" name="Picture 8" descr="A screenshot of a whiteboard&#10;&#10;Description automatically generated">
            <a:extLst>
              <a:ext uri="{FF2B5EF4-FFF2-40B4-BE49-F238E27FC236}">
                <a16:creationId xmlns:a16="http://schemas.microsoft.com/office/drawing/2014/main" id="{FE016968-A42D-09BE-D8A9-B9171729F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94" b="26534"/>
          <a:stretch/>
        </p:blipFill>
        <p:spPr>
          <a:xfrm>
            <a:off x="-28385" y="3702571"/>
            <a:ext cx="12175394" cy="3155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0B8B-A3E0-BFD3-6F13-ECB07DCD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1122"/>
            <a:ext cx="10515600" cy="909497"/>
          </a:xfrm>
        </p:spPr>
        <p:txBody>
          <a:bodyPr/>
          <a:lstStyle/>
          <a:p>
            <a:pPr algn="ctr"/>
            <a:r>
              <a:rPr lang="en-US" dirty="0">
                <a:latin typeface="Aptos Display" panose="020B0004020202020204" pitchFamily="34" charset="0"/>
              </a:rPr>
              <a:t>PF2R</a:t>
            </a:r>
          </a:p>
        </p:txBody>
      </p:sp>
    </p:spTree>
    <p:extLst>
      <p:ext uri="{BB962C8B-B14F-4D97-AF65-F5344CB8AC3E}">
        <p14:creationId xmlns:p14="http://schemas.microsoft.com/office/powerpoint/2010/main" val="131776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0B8B-A3E0-BFD3-6F13-ECB07DCD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909497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EDE621-AA5A-3D77-DBE1-8C9218882541}"/>
              </a:ext>
            </a:extLst>
          </p:cNvPr>
          <p:cNvSpPr txBox="1">
            <a:spLocks/>
          </p:cNvSpPr>
          <p:nvPr/>
        </p:nvSpPr>
        <p:spPr>
          <a:xfrm>
            <a:off x="853191" y="13763"/>
            <a:ext cx="10515600" cy="909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500" dirty="0">
                <a:latin typeface="Aptos Display" panose="020B0004020202020204" pitchFamily="34" charset="0"/>
              </a:rPr>
              <a:t>Cell state 1</a:t>
            </a:r>
          </a:p>
        </p:txBody>
      </p:sp>
      <p:pic>
        <p:nvPicPr>
          <p:cNvPr id="8" name="Picture 7" descr="A screenshot of a whiteboard with text and drawings&#10;&#10;Description automatically generated">
            <a:extLst>
              <a:ext uri="{FF2B5EF4-FFF2-40B4-BE49-F238E27FC236}">
                <a16:creationId xmlns:a16="http://schemas.microsoft.com/office/drawing/2014/main" id="{49CCF0EA-3C8E-55D4-7C07-E168DB7C6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74" b="7656"/>
          <a:stretch/>
        </p:blipFill>
        <p:spPr>
          <a:xfrm>
            <a:off x="0" y="689418"/>
            <a:ext cx="12191999" cy="61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3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0B8B-A3E0-BFD3-6F13-ECB07DCD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909497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EDE621-AA5A-3D77-DBE1-8C9218882541}"/>
              </a:ext>
            </a:extLst>
          </p:cNvPr>
          <p:cNvSpPr txBox="1">
            <a:spLocks/>
          </p:cNvSpPr>
          <p:nvPr/>
        </p:nvSpPr>
        <p:spPr>
          <a:xfrm>
            <a:off x="853191" y="13763"/>
            <a:ext cx="10515600" cy="9094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500" dirty="0">
                <a:latin typeface="Aptos Display" panose="020B0004020202020204" pitchFamily="34" charset="0"/>
              </a:rPr>
              <a:t>Cell state 2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03AF76-04E8-EC28-7958-D4ADC877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75" b="14251"/>
          <a:stretch/>
        </p:blipFill>
        <p:spPr>
          <a:xfrm>
            <a:off x="516835" y="742121"/>
            <a:ext cx="11370365" cy="61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9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0B8B-A3E0-BFD3-6F13-ECB07DCD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305"/>
            <a:ext cx="10515600" cy="909497"/>
          </a:xfrm>
        </p:spPr>
        <p:txBody>
          <a:bodyPr/>
          <a:lstStyle/>
          <a:p>
            <a:r>
              <a:rPr lang="en-US" dirty="0">
                <a:latin typeface="Aptos Display" panose="020B0004020202020204" pitchFamily="34" charset="0"/>
              </a:rPr>
              <a:t>PF2R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47D212-BE3E-05C8-B99B-64AC72FC4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16" b="30173"/>
          <a:stretch/>
        </p:blipFill>
        <p:spPr>
          <a:xfrm>
            <a:off x="-49835" y="1873770"/>
            <a:ext cx="12454957" cy="356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1026</Words>
  <Application>Microsoft Macintosh PowerPoint</Application>
  <PresentationFormat>Widescreen</PresentationFormat>
  <Paragraphs>104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 Display</vt:lpstr>
      <vt:lpstr>Arial</vt:lpstr>
      <vt:lpstr>Calibri</vt:lpstr>
      <vt:lpstr>Calibri Light</vt:lpstr>
      <vt:lpstr>Office Theme</vt:lpstr>
      <vt:lpstr>PF2 regression (PF2R)</vt:lpstr>
      <vt:lpstr>Parafac2</vt:lpstr>
      <vt:lpstr>Pf2 for explaining differences between groups of samples</vt:lpstr>
      <vt:lpstr>Pf2 for explaining differences between groups of samples</vt:lpstr>
      <vt:lpstr>Preface – PF2</vt:lpstr>
      <vt:lpstr>PF2R</vt:lpstr>
      <vt:lpstr>PF2R</vt:lpstr>
      <vt:lpstr>PF2R</vt:lpstr>
      <vt:lpstr>PF2R</vt:lpstr>
      <vt:lpstr>PF2R - Math</vt:lpstr>
      <vt:lpstr>Regularization</vt:lpstr>
      <vt:lpstr>PowerPoint Presentation</vt:lpstr>
      <vt:lpstr>Optimization</vt:lpstr>
      <vt:lpstr>Results</vt:lpstr>
      <vt:lpstr>PowerPoint Presentation</vt:lpstr>
      <vt:lpstr>PowerPoint Presentation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PF2 regression (PF2R)</dc:title>
  <dc:creator>Armaan Abraham</dc:creator>
  <cp:lastModifiedBy>Armaan Abraham</cp:lastModifiedBy>
  <cp:revision>10</cp:revision>
  <dcterms:created xsi:type="dcterms:W3CDTF">2024-07-02T04:54:24Z</dcterms:created>
  <dcterms:modified xsi:type="dcterms:W3CDTF">2024-07-02T15:55:12Z</dcterms:modified>
</cp:coreProperties>
</file>